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3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1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4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1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3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7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5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9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3E6E-CAA1-BF4B-A26F-51AF911B9B53}" type="datetimeFigureOut">
              <a:rPr lang="en-US" smtClean="0"/>
              <a:t>10/October/17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6501C-83E8-F24B-A59B-9AA5BD242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 7"/>
          <p:cNvSpPr/>
          <p:nvPr/>
        </p:nvSpPr>
        <p:spPr>
          <a:xfrm>
            <a:off x="909053" y="3467534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814471" y="454810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Hexagon 9"/>
          <p:cNvSpPr/>
          <p:nvPr/>
        </p:nvSpPr>
        <p:spPr>
          <a:xfrm>
            <a:off x="5780787" y="3361105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5780787" y="333220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Hexagon 11"/>
          <p:cNvSpPr/>
          <p:nvPr/>
        </p:nvSpPr>
        <p:spPr>
          <a:xfrm>
            <a:off x="3283330" y="1893272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39979" y="231817"/>
            <a:ext cx="1580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Course Design: 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Brainstorming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48072" y="57012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29345" y="333220"/>
            <a:ext cx="155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you’ll TEACH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82440" y="471371"/>
            <a:ext cx="1598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they’ll LEARN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989145" y="1896323"/>
            <a:ext cx="1519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How you’ll ASSESS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487859" y="3544999"/>
            <a:ext cx="1897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they DO or MAKE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581745" y="3361105"/>
            <a:ext cx="1571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PRIOR know-</a:t>
            </a:r>
          </a:p>
          <a:p>
            <a:r>
              <a:rPr lang="en-US" sz="1400" dirty="0" smtClean="0"/>
              <a:t>ledge you assume</a:t>
            </a:r>
            <a:endParaRPr lang="en-US" sz="1400" dirty="0"/>
          </a:p>
        </p:txBody>
      </p:sp>
      <p:sp>
        <p:nvSpPr>
          <p:cNvPr id="21" name="Round Same Side Corner Rectangle 20"/>
          <p:cNvSpPr/>
          <p:nvPr/>
        </p:nvSpPr>
        <p:spPr>
          <a:xfrm rot="10800000">
            <a:off x="3937234" y="5013850"/>
            <a:ext cx="1901929" cy="1330607"/>
          </a:xfrm>
          <a:prstGeom prst="round2Same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937235" y="5013850"/>
            <a:ext cx="1954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TITLE, description, core</a:t>
            </a:r>
          </a:p>
          <a:p>
            <a:r>
              <a:rPr lang="en-US" sz="1400" dirty="0"/>
              <a:t>q</a:t>
            </a:r>
            <a:r>
              <a:rPr lang="en-US" sz="1400" dirty="0" smtClean="0"/>
              <a:t>uestion or catchphrase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792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 7"/>
          <p:cNvSpPr/>
          <p:nvPr/>
        </p:nvSpPr>
        <p:spPr>
          <a:xfrm>
            <a:off x="909053" y="3467534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814471" y="454810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Hexagon 9"/>
          <p:cNvSpPr/>
          <p:nvPr/>
        </p:nvSpPr>
        <p:spPr>
          <a:xfrm>
            <a:off x="5780787" y="3361105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5780787" y="333220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Hexagon 11"/>
          <p:cNvSpPr/>
          <p:nvPr/>
        </p:nvSpPr>
        <p:spPr>
          <a:xfrm>
            <a:off x="3283330" y="1893272"/>
            <a:ext cx="3028182" cy="2876924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39979" y="231817"/>
            <a:ext cx="1580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Course Design: 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Brainstorming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48072" y="57012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29345" y="333220"/>
            <a:ext cx="155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you’ll TEACH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82440" y="471371"/>
            <a:ext cx="1598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they’ll LEARN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989145" y="1896323"/>
            <a:ext cx="1519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How you’ll ASSESS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487859" y="3544999"/>
            <a:ext cx="1897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they DO or MAKE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581745" y="3361105"/>
            <a:ext cx="1571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PRIOR know-</a:t>
            </a:r>
          </a:p>
          <a:p>
            <a:r>
              <a:rPr lang="en-US" sz="1400" dirty="0" smtClean="0"/>
              <a:t>ledge you assume</a:t>
            </a:r>
            <a:endParaRPr lang="en-US" sz="1400" dirty="0"/>
          </a:p>
        </p:txBody>
      </p:sp>
      <p:sp>
        <p:nvSpPr>
          <p:cNvPr id="21" name="Round Same Side Corner Rectangle 20"/>
          <p:cNvSpPr/>
          <p:nvPr/>
        </p:nvSpPr>
        <p:spPr>
          <a:xfrm rot="10800000">
            <a:off x="3937234" y="5013850"/>
            <a:ext cx="1901929" cy="1330607"/>
          </a:xfrm>
          <a:prstGeom prst="round2Same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937235" y="5013850"/>
            <a:ext cx="1954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TITLE, description, core</a:t>
            </a:r>
          </a:p>
          <a:p>
            <a:r>
              <a:rPr lang="en-US" sz="1400" dirty="0"/>
              <a:t>q</a:t>
            </a:r>
            <a:r>
              <a:rPr lang="en-US" sz="1400" dirty="0" smtClean="0"/>
              <a:t>uestion or catchphrase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1322564" y="952500"/>
            <a:ext cx="206248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ig Caslon"/>
                <a:cs typeface="Big Caslon"/>
              </a:rPr>
              <a:t>Students will</a:t>
            </a:r>
            <a:r>
              <a:rPr lang="is-IS" sz="1100" dirty="0" smtClean="0">
                <a:latin typeface="Big Caslon"/>
                <a:cs typeface="Big Caslon"/>
              </a:rPr>
              <a:t>…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Big Caslon"/>
                <a:cs typeface="Big Caslon"/>
              </a:rPr>
              <a:t>C</a:t>
            </a:r>
            <a:r>
              <a:rPr lang="is-IS" sz="1100" dirty="0" smtClean="0">
                <a:latin typeface="Big Caslon"/>
                <a:cs typeface="Big Caslon"/>
              </a:rPr>
              <a:t>onstruct a group framework for historical understanding about the 1950s</a:t>
            </a:r>
          </a:p>
          <a:p>
            <a:pPr marL="171450" indent="-171450">
              <a:buFont typeface="Arial"/>
              <a:buChar char="•"/>
            </a:pPr>
            <a:r>
              <a:rPr lang="is-IS" sz="1100" dirty="0" smtClean="0">
                <a:latin typeface="Big Caslon"/>
                <a:cs typeface="Big Caslon"/>
              </a:rPr>
              <a:t>Analyze course texts in scholarly ways</a:t>
            </a:r>
          </a:p>
          <a:p>
            <a:pPr marL="171450" indent="-171450">
              <a:buFont typeface="Arial"/>
              <a:buChar char="•"/>
            </a:pPr>
            <a:r>
              <a:rPr lang="is-IS" sz="1100" dirty="0" smtClean="0">
                <a:latin typeface="Big Caslon"/>
                <a:cs typeface="Big Caslon"/>
              </a:rPr>
              <a:t>Navigate library resources and locate, evaluate and properly cite sources</a:t>
            </a:r>
          </a:p>
          <a:p>
            <a:pPr marL="171450" indent="-171450">
              <a:buFont typeface="Arial"/>
              <a:buChar char="•"/>
            </a:pPr>
            <a:r>
              <a:rPr lang="is-IS" sz="1100" dirty="0" smtClean="0">
                <a:latin typeface="Big Caslon"/>
                <a:cs typeface="Big Caslon"/>
              </a:rPr>
              <a:t>Utilize campus academic and social resources</a:t>
            </a:r>
            <a:endParaRPr lang="en-US" sz="1100" dirty="0">
              <a:latin typeface="Big Caslon"/>
              <a:cs typeface="Big Caslo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0594" y="5537070"/>
            <a:ext cx="2001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Big Caslon"/>
                <a:cs typeface="Big Caslon"/>
              </a:rPr>
              <a:t>First-Year Honors Seminar: The Fifties ---- “the decade you only think you know” </a:t>
            </a:r>
          </a:p>
          <a:p>
            <a:r>
              <a:rPr lang="en-US" sz="1000" dirty="0" smtClean="0">
                <a:latin typeface="Big Caslon"/>
                <a:cs typeface="Big Caslon"/>
              </a:rPr>
              <a:t>Intro to Cultural Studies approach</a:t>
            </a:r>
            <a:endParaRPr lang="en-US" sz="1000" dirty="0">
              <a:latin typeface="Big Caslon"/>
              <a:cs typeface="Big Caslo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03978" y="2354543"/>
            <a:ext cx="206248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ig Caslon"/>
                <a:cs typeface="Big Caslon"/>
              </a:rPr>
              <a:t>25% participation and attendance, which includes speaking up in seminar-style discussion and any informal in-class quizzes or activities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15% blog contributions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45% papers (the first 3 are 5% each, the last 3 are 10% each)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10% portfolio of work and self-reflection at end of semester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5% course reflection / feedback </a:t>
            </a:r>
            <a:endParaRPr lang="en-US" sz="1100" dirty="0">
              <a:latin typeface="Big Caslon"/>
              <a:cs typeface="Big Caslo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0802" y="660857"/>
            <a:ext cx="2688167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ig Caslon"/>
                <a:cs typeface="Big Caslon"/>
              </a:rPr>
              <a:t>Unit 1: The Way We Were(</a:t>
            </a:r>
            <a:r>
              <a:rPr lang="en-US" sz="1100" dirty="0" err="1" smtClean="0">
                <a:latin typeface="Big Caslon"/>
                <a:cs typeface="Big Caslon"/>
              </a:rPr>
              <a:t>n’t</a:t>
            </a:r>
            <a:r>
              <a:rPr lang="en-US" sz="1100" dirty="0" smtClean="0">
                <a:latin typeface="Big Caslon"/>
                <a:cs typeface="Big Caslon"/>
              </a:rPr>
              <a:t>) = overview of the 1950s, the prevailing myth and why it’s incomplete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Unit 2: Music and Popular Culture = art, music, television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Unit 3: Race and Identity, case study of </a:t>
            </a:r>
            <a:r>
              <a:rPr lang="en-US" sz="1100" i="1" dirty="0" smtClean="0">
                <a:latin typeface="Big Caslon"/>
                <a:cs typeface="Big Caslon"/>
              </a:rPr>
              <a:t>Brown v. Board of Ed</a:t>
            </a:r>
            <a:endParaRPr lang="en-US" sz="1100" dirty="0" smtClean="0">
              <a:latin typeface="Big Caslon"/>
              <a:cs typeface="Big Caslon"/>
            </a:endParaRPr>
          </a:p>
          <a:p>
            <a:r>
              <a:rPr lang="en-US" sz="1100" dirty="0" smtClean="0">
                <a:latin typeface="Big Caslon"/>
                <a:cs typeface="Big Caslon"/>
              </a:rPr>
              <a:t>Unit 4: Peyton Place and Levittown = domestic life in landscape &amp; popular fiction 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Unit 5: How Historians Argue about the 50s = big questions &amp; how scholarly publishing works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Unit 6: Fifties on Film = intro to media studies approaches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51041" y="3893601"/>
            <a:ext cx="20624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ig Caslon"/>
                <a:cs typeface="Big Caslon"/>
              </a:rPr>
              <a:t>6 structured “lab” assignments, getting progressively more complex, each modeling how to “read” a cultural text (Wikipedia article, pop song, primary document, novel, scholarly article, and film)</a:t>
            </a:r>
          </a:p>
          <a:p>
            <a:endParaRPr lang="en-US" sz="1100" dirty="0">
              <a:latin typeface="Big Caslon"/>
              <a:cs typeface="Big Caslon"/>
            </a:endParaRPr>
          </a:p>
          <a:p>
            <a:r>
              <a:rPr lang="en-US" sz="1100" dirty="0" smtClean="0">
                <a:latin typeface="Big Caslon"/>
                <a:cs typeface="Big Caslon"/>
              </a:rPr>
              <a:t>2 blog posts + at least 5 comments on others’ posts</a:t>
            </a:r>
          </a:p>
          <a:p>
            <a:endParaRPr lang="en-US" sz="1100" dirty="0">
              <a:latin typeface="Big Caslon"/>
              <a:cs typeface="Big Caslon"/>
            </a:endParaRPr>
          </a:p>
          <a:p>
            <a:r>
              <a:rPr lang="en-US" sz="1100" dirty="0" smtClean="0">
                <a:latin typeface="Big Caslon"/>
                <a:cs typeface="Big Caslon"/>
              </a:rPr>
              <a:t>End-of-term portfolio of work </a:t>
            </a:r>
            <a:endParaRPr lang="en-US" sz="1100" dirty="0">
              <a:latin typeface="Big Caslon"/>
              <a:cs typeface="Big Caslo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83264" y="4051523"/>
            <a:ext cx="239878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ig Caslon"/>
                <a:cs typeface="Big Caslon"/>
              </a:rPr>
              <a:t>Some knowledge of America in the 1950s (usually comes from the musical </a:t>
            </a:r>
            <a:r>
              <a:rPr lang="en-US" sz="1100" i="1" dirty="0" smtClean="0">
                <a:latin typeface="Big Caslon"/>
                <a:cs typeface="Big Caslon"/>
              </a:rPr>
              <a:t>Grease) </a:t>
            </a:r>
            <a:r>
              <a:rPr lang="en-US" sz="1100" dirty="0" smtClean="0">
                <a:latin typeface="Big Caslon"/>
                <a:cs typeface="Big Caslon"/>
              </a:rPr>
              <a:t>and some basic sense of the main events of the decade</a:t>
            </a:r>
          </a:p>
          <a:p>
            <a:endParaRPr lang="en-US" sz="1100" dirty="0">
              <a:latin typeface="Big Caslon"/>
              <a:cs typeface="Big Caslon"/>
            </a:endParaRPr>
          </a:p>
          <a:p>
            <a:r>
              <a:rPr lang="en-US" sz="1100" dirty="0" smtClean="0">
                <a:latin typeface="Big Caslon"/>
                <a:cs typeface="Big Caslon"/>
              </a:rPr>
              <a:t>MLA citation style</a:t>
            </a:r>
          </a:p>
          <a:p>
            <a:endParaRPr lang="en-US" sz="1100" dirty="0">
              <a:latin typeface="Big Caslon"/>
              <a:cs typeface="Big Caslon"/>
            </a:endParaRPr>
          </a:p>
          <a:p>
            <a:r>
              <a:rPr lang="en-US" sz="1100" dirty="0" smtClean="0">
                <a:latin typeface="Big Caslon"/>
                <a:cs typeface="Big Caslon"/>
              </a:rPr>
              <a:t>Ability to access Blackboard LMS </a:t>
            </a:r>
          </a:p>
          <a:p>
            <a:endParaRPr lang="en-US" sz="1100" dirty="0" smtClean="0">
              <a:latin typeface="Big Caslon"/>
              <a:cs typeface="Big Caslon"/>
            </a:endParaRPr>
          </a:p>
          <a:p>
            <a:endParaRPr lang="en-US" sz="1100" dirty="0">
              <a:latin typeface="Big Caslon"/>
              <a:cs typeface="Big Caslon"/>
            </a:endParaRPr>
          </a:p>
          <a:p>
            <a:endParaRPr lang="en-US" sz="1100" dirty="0" smtClean="0">
              <a:latin typeface="Big Caslon"/>
              <a:cs typeface="Big Caslon"/>
            </a:endParaRPr>
          </a:p>
          <a:p>
            <a:endParaRPr lang="en-US" sz="1100" i="1" dirty="0">
              <a:latin typeface="Big Caslon"/>
              <a:cs typeface="Big Caslon"/>
            </a:endParaRPr>
          </a:p>
          <a:p>
            <a:endParaRPr lang="en-US" sz="1100" dirty="0" smtClean="0">
              <a:latin typeface="Big Caslon"/>
              <a:cs typeface="Big Caslo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57429" y="779148"/>
            <a:ext cx="19258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ig Caslon"/>
                <a:cs typeface="Big Caslon"/>
              </a:rPr>
              <a:t>I also do some informal instruction about college life:</a:t>
            </a:r>
          </a:p>
          <a:p>
            <a:r>
              <a:rPr lang="en-US" sz="1100" dirty="0" smtClean="0">
                <a:latin typeface="Big Caslon"/>
                <a:cs typeface="Big Caslon"/>
              </a:rPr>
              <a:t>Academic terminology; Roles of people and offices on campus; coping &amp; stress + time </a:t>
            </a:r>
            <a:r>
              <a:rPr lang="en-US" sz="1100" dirty="0" err="1" smtClean="0">
                <a:latin typeface="Big Caslon"/>
                <a:cs typeface="Big Caslon"/>
              </a:rPr>
              <a:t>mgmt</a:t>
            </a:r>
            <a:r>
              <a:rPr lang="en-US" sz="1100" dirty="0" smtClean="0">
                <a:latin typeface="Big Caslon"/>
                <a:cs typeface="Big Caslon"/>
              </a:rPr>
              <a:t> skills   </a:t>
            </a:r>
            <a:endParaRPr lang="en-US" sz="1100" dirty="0">
              <a:latin typeface="Big Caslon"/>
              <a:cs typeface="Big Caslon"/>
            </a:endParaRPr>
          </a:p>
        </p:txBody>
      </p:sp>
      <p:sp>
        <p:nvSpPr>
          <p:cNvPr id="4" name="Left Arrow 3"/>
          <p:cNvSpPr/>
          <p:nvPr/>
        </p:nvSpPr>
        <p:spPr>
          <a:xfrm rot="20760324">
            <a:off x="5603226" y="506969"/>
            <a:ext cx="681179" cy="307777"/>
          </a:xfrm>
          <a:prstGeom prst="lef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20497884">
            <a:off x="101541" y="3058319"/>
            <a:ext cx="2055088" cy="60557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72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414</Words>
  <Application>Microsoft Macintosh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Tona Hangen</dc:creator>
  <cp:lastModifiedBy>Tona Hangen</cp:lastModifiedBy>
  <cp:revision>5</cp:revision>
  <dcterms:created xsi:type="dcterms:W3CDTF">2017-10-10T00:18:42Z</dcterms:created>
  <dcterms:modified xsi:type="dcterms:W3CDTF">2017-10-10T20:26:51Z</dcterms:modified>
</cp:coreProperties>
</file>